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embeddedFontLst>
    <p:embeddedFont>
      <p:font typeface="Raleway"/>
      <p:regular r:id="rId65"/>
      <p:bold r:id="rId66"/>
      <p:italic r:id="rId67"/>
      <p:boldItalic r:id="rId68"/>
    </p:embeddedFont>
    <p:embeddedFont>
      <p:font typeface="Lato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3" roundtripDataSignature="AMtx7mgeqslC8/ug8lwFNUWiv26fRsQ1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customschemas.google.com/relationships/presentationmetadata" Target="metadata"/><Relationship Id="rId72" Type="http://schemas.openxmlformats.org/officeDocument/2006/relationships/font" Target="fonts/Lato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Lato-italic.fntdata"/><Relationship Id="rId70" Type="http://schemas.openxmlformats.org/officeDocument/2006/relationships/font" Target="fonts/Lato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aleway-bold.fntdata"/><Relationship Id="rId21" Type="http://schemas.openxmlformats.org/officeDocument/2006/relationships/slide" Target="slides/slide16.xml"/><Relationship Id="rId65" Type="http://schemas.openxmlformats.org/officeDocument/2006/relationships/font" Target="fonts/Raleway-regular.fntdata"/><Relationship Id="rId24" Type="http://schemas.openxmlformats.org/officeDocument/2006/relationships/slide" Target="slides/slide19.xml"/><Relationship Id="rId68" Type="http://schemas.openxmlformats.org/officeDocument/2006/relationships/font" Target="fonts/Raleway-boldItalic.fntdata"/><Relationship Id="rId23" Type="http://schemas.openxmlformats.org/officeDocument/2006/relationships/slide" Target="slides/slide18.xml"/><Relationship Id="rId67" Type="http://schemas.openxmlformats.org/officeDocument/2006/relationships/font" Target="fonts/Raleway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La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fac9ea1e5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g1fac9ea1e5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Worked example is from gettysburg AI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Idea for learning RPS against some opponent: dont just switch to best response right away. Instead add some uncertainty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Turns out we need to average strategy over time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Prev can be exploited. This one can’t. Mention self-play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fac9ea1e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1fac9ea1e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Bucketing: edges of buckets will be fucked.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Sampling both chance and player actions?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-variance reduction (David Shin)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-CFR+ 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fac9ea1e5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1fac9ea1e5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ac9ea1e5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1fac9ea1e5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00E1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62"/>
          <p:cNvSpPr txBox="1"/>
          <p:nvPr>
            <p:ph type="ctrTitle"/>
          </p:nvPr>
        </p:nvSpPr>
        <p:spPr>
          <a:xfrm>
            <a:off x="311700" y="2466563"/>
            <a:ext cx="8520600" cy="16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aleway"/>
              <a:buNone/>
              <a:defRPr sz="5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62"/>
          <p:cNvSpPr txBox="1"/>
          <p:nvPr>
            <p:ph idx="1" type="subTitle"/>
          </p:nvPr>
        </p:nvSpPr>
        <p:spPr>
          <a:xfrm>
            <a:off x="311700" y="4240900"/>
            <a:ext cx="8520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" name="Google Shape;11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49225" y="323250"/>
            <a:ext cx="2131550" cy="19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5600" y="1361750"/>
            <a:ext cx="1644450" cy="15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1"/>
          <p:cNvSpPr txBox="1"/>
          <p:nvPr/>
        </p:nvSpPr>
        <p:spPr>
          <a:xfrm>
            <a:off x="3312750" y="2996400"/>
            <a:ext cx="2518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POKERBOTS</a:t>
            </a:r>
            <a:endParaRPr b="0" i="0" sz="3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44;p71"/>
          <p:cNvSpPr txBox="1"/>
          <p:nvPr/>
        </p:nvSpPr>
        <p:spPr>
          <a:xfrm>
            <a:off x="3871500" y="3562325"/>
            <a:ext cx="1401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MIT 6.176</a:t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mond">
  <p:cSld name="TITLE_AND_TWO_COLUMNS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" name="Google Shape;14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5" name="Google Shape;15;p63"/>
          <p:cNvPicPr preferRelativeResize="0"/>
          <p:nvPr/>
        </p:nvPicPr>
        <p:blipFill rotWithShape="1">
          <a:blip r:embed="rId2">
            <a:alphaModFix amt="10000"/>
          </a:blip>
          <a:srcRect b="0" l="0" r="49932" t="0"/>
          <a:stretch/>
        </p:blipFill>
        <p:spPr>
          <a:xfrm>
            <a:off x="7348120" y="0"/>
            <a:ext cx="1795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16699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18" name="Google Shape;18;p64"/>
          <p:cNvPicPr preferRelativeResize="0"/>
          <p:nvPr/>
        </p:nvPicPr>
        <p:blipFill rotWithShape="1">
          <a:blip r:embed="rId2">
            <a:alphaModFix amt="10000"/>
          </a:blip>
          <a:srcRect b="0" l="26155" r="0" t="0"/>
          <a:stretch/>
        </p:blipFill>
        <p:spPr>
          <a:xfrm>
            <a:off x="0" y="418575"/>
            <a:ext cx="2895450" cy="472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ub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2" name="Google Shape;22;p65"/>
          <p:cNvPicPr preferRelativeResize="0"/>
          <p:nvPr/>
        </p:nvPicPr>
        <p:blipFill rotWithShape="1">
          <a:blip r:embed="rId2">
            <a:alphaModFix amt="10000"/>
          </a:blip>
          <a:srcRect b="0" l="0" r="49889" t="0"/>
          <a:stretch/>
        </p:blipFill>
        <p:spPr>
          <a:xfrm>
            <a:off x="7005071" y="0"/>
            <a:ext cx="21389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de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6" name="Google Shape;26;p66"/>
          <p:cNvPicPr preferRelativeResize="0"/>
          <p:nvPr/>
        </p:nvPicPr>
        <p:blipFill rotWithShape="1">
          <a:blip r:embed="rId2">
            <a:alphaModFix amt="10000"/>
          </a:blip>
          <a:srcRect b="0" l="0" r="49892" t="0"/>
          <a:stretch/>
        </p:blipFill>
        <p:spPr>
          <a:xfrm>
            <a:off x="7187021" y="0"/>
            <a:ext cx="19569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016699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9" name="Google Shape;29;p67"/>
          <p:cNvPicPr preferRelativeResize="0"/>
          <p:nvPr/>
        </p:nvPicPr>
        <p:blipFill rotWithShape="1">
          <a:blip r:embed="rId2">
            <a:alphaModFix amt="10000"/>
          </a:blip>
          <a:srcRect b="0" l="27895" r="0" t="0"/>
          <a:stretch/>
        </p:blipFill>
        <p:spPr>
          <a:xfrm>
            <a:off x="0" y="211100"/>
            <a:ext cx="2729800" cy="49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rt">
  <p:cSld name="TITLE_AND_TWO_COLUMNS_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3" name="Google Shape;33;p68"/>
          <p:cNvPicPr preferRelativeResize="0"/>
          <p:nvPr/>
        </p:nvPicPr>
        <p:blipFill rotWithShape="1">
          <a:blip r:embed="rId2">
            <a:alphaModFix amt="10000"/>
          </a:blip>
          <a:srcRect b="0" l="0" r="49954" t="0"/>
          <a:stretch/>
        </p:blipFill>
        <p:spPr>
          <a:xfrm>
            <a:off x="6851827" y="0"/>
            <a:ext cx="22921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016699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6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7" name="Google Shape;37;p69"/>
          <p:cNvPicPr preferRelativeResize="0"/>
          <p:nvPr/>
        </p:nvPicPr>
        <p:blipFill rotWithShape="1">
          <a:blip r:embed="rId2">
            <a:alphaModFix amt="10000"/>
          </a:blip>
          <a:srcRect b="0" l="20489" r="0" t="0"/>
          <a:stretch/>
        </p:blipFill>
        <p:spPr>
          <a:xfrm>
            <a:off x="0" y="678500"/>
            <a:ext cx="3161250" cy="4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rgbClr val="016699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pic>
        <p:nvPicPr>
          <p:cNvPr id="40" name="Google Shape;40;p70"/>
          <p:cNvPicPr preferRelativeResize="0"/>
          <p:nvPr/>
        </p:nvPicPr>
        <p:blipFill rotWithShape="1">
          <a:blip r:embed="rId2">
            <a:alphaModFix amt="10000"/>
          </a:blip>
          <a:srcRect b="0" l="15268" r="0" t="0"/>
          <a:stretch/>
        </p:blipFill>
        <p:spPr>
          <a:xfrm>
            <a:off x="1" y="349650"/>
            <a:ext cx="2832675" cy="479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E1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None/>
              <a:defRPr b="0" i="0" sz="2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25.png"/><Relationship Id="rId7" Type="http://schemas.openxmlformats.org/officeDocument/2006/relationships/image" Target="../media/image11.png"/><Relationship Id="rId8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25.png"/><Relationship Id="rId7" Type="http://schemas.openxmlformats.org/officeDocument/2006/relationships/image" Target="../media/image11.png"/><Relationship Id="rId8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www.youtube.com/watch?v=hx_bgoTF7bs" TargetMode="External"/><Relationship Id="rId4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youtube.com/watch?v=qU8Nd9lyxlw" TargetMode="External"/><Relationship Id="rId4" Type="http://schemas.openxmlformats.org/officeDocument/2006/relationships/image" Target="../media/image2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modelai.gettysburg.edu/2013/cfr/index.html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 txBox="1"/>
          <p:nvPr>
            <p:ph type="ctrTitle"/>
          </p:nvPr>
        </p:nvSpPr>
        <p:spPr>
          <a:xfrm>
            <a:off x="311700" y="2466563"/>
            <a:ext cx="8520600" cy="16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Pokerbots 2023</a:t>
            </a:r>
            <a:endParaRPr/>
          </a:p>
        </p:txBody>
      </p:sp>
      <p:sp>
        <p:nvSpPr>
          <p:cNvPr id="50" name="Google Shape;50;p1"/>
          <p:cNvSpPr txBox="1"/>
          <p:nvPr>
            <p:ph idx="1" type="subTitle"/>
          </p:nvPr>
        </p:nvSpPr>
        <p:spPr>
          <a:xfrm>
            <a:off x="311700" y="4240900"/>
            <a:ext cx="8520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Lecture 6: Advanced Topics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Machine Learning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The next big thing</a:t>
            </a:r>
            <a:endParaRPr/>
          </a:p>
        </p:txBody>
      </p:sp>
      <p:pic>
        <p:nvPicPr>
          <p:cNvPr id="103" name="Google Shape;10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350" y="3147900"/>
            <a:ext cx="6247302" cy="17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375" y="1296043"/>
            <a:ext cx="7543251" cy="1275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Buzzwords</a:t>
            </a:r>
            <a:endParaRPr/>
          </a:p>
        </p:txBody>
      </p:sp>
      <p:sp>
        <p:nvSpPr>
          <p:cNvPr id="110" name="Google Shape;11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i="1" lang="en"/>
              <a:t>Deep learning neural networks for intelligent big data analytics with business-to business automated artificial intelligent blockchains in the cloud!</a:t>
            </a:r>
            <a:endParaRPr i="1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...it’s really much more simple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Learning</a:t>
            </a:r>
            <a:endParaRPr/>
          </a:p>
        </p:txBody>
      </p:sp>
      <p:sp>
        <p:nvSpPr>
          <p:cNvPr id="116" name="Google Shape;11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Machine learning (ML) algorithms complete a process or task, but they get better at completing that task with experience. At a certain point, they can become good enough to handle the task with near perfect accuracy!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Decision Making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General workflow</a:t>
            </a:r>
            <a:endParaRPr/>
          </a:p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311700" y="1152475"/>
            <a:ext cx="8520600" cy="3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ML techniques need experience to improve. That experience mainly comes from either looking at data or trying a new task over and over again. This is called </a:t>
            </a:r>
            <a:r>
              <a:rPr i="1" lang="en"/>
              <a:t>training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Typical training plan: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with a simple strategy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in experience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Look at a data point, try something new, etc.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Learn something from that experience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our strategy and repeat...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Areas of ML</a:t>
            </a:r>
            <a:endParaRPr/>
          </a:p>
        </p:txBody>
      </p:sp>
      <p:sp>
        <p:nvSpPr>
          <p:cNvPr id="128" name="Google Shape;128;p16"/>
          <p:cNvSpPr txBox="1"/>
          <p:nvPr>
            <p:ph idx="1" type="body"/>
          </p:nvPr>
        </p:nvSpPr>
        <p:spPr>
          <a:xfrm>
            <a:off x="311700" y="1152475"/>
            <a:ext cx="8520600" cy="3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Typical algorithms used in ML fall generally into three categories: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Supervised Learning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show our algorithm many input and output examples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Unsupervised Learning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ask our algorithm to recognize patterns without telling it the right answer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Reinforcement Learning (RL)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Our algorithm learns from an environment and tries to get some “reward”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Supervised learning example</a:t>
            </a:r>
            <a:endParaRPr/>
          </a:p>
        </p:txBody>
      </p:sp>
      <p:sp>
        <p:nvSpPr>
          <p:cNvPr id="134" name="Google Shape;134;p17"/>
          <p:cNvSpPr txBox="1"/>
          <p:nvPr>
            <p:ph idx="1" type="body"/>
          </p:nvPr>
        </p:nvSpPr>
        <p:spPr>
          <a:xfrm>
            <a:off x="311700" y="1152475"/>
            <a:ext cx="8520600" cy="3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love cats and birds!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want our algorithm to take a photo and tell us if it’s a cat or a bird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have example photos and labels of both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train a model on our example photos!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311700" y="445025"/>
            <a:ext cx="795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Supervised Learning: Training</a:t>
            </a:r>
            <a:endParaRPr/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3">
            <a:alphaModFix/>
          </a:blip>
          <a:srcRect b="2924" l="20260" r="25711" t="15381"/>
          <a:stretch/>
        </p:blipFill>
        <p:spPr>
          <a:xfrm>
            <a:off x="2531925" y="1303912"/>
            <a:ext cx="1025833" cy="100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4">
            <a:alphaModFix/>
          </a:blip>
          <a:srcRect b="0" l="27735" r="24567" t="0"/>
          <a:stretch/>
        </p:blipFill>
        <p:spPr>
          <a:xfrm>
            <a:off x="2531925" y="2421584"/>
            <a:ext cx="1025833" cy="100278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/>
          <p:nvPr/>
        </p:nvSpPr>
        <p:spPr>
          <a:xfrm>
            <a:off x="4141500" y="1710950"/>
            <a:ext cx="980100" cy="18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5541975" y="1503200"/>
            <a:ext cx="10701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“Cat”</a:t>
            </a:r>
            <a:endParaRPr b="0" i="0" sz="3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5">
            <a:alphaModFix/>
          </a:blip>
          <a:srcRect b="23300" l="7899" r="41464" t="0"/>
          <a:stretch/>
        </p:blipFill>
        <p:spPr>
          <a:xfrm>
            <a:off x="2531925" y="3539255"/>
            <a:ext cx="1025832" cy="1002782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4141500" y="2800625"/>
            <a:ext cx="980100" cy="18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5541975" y="2592875"/>
            <a:ext cx="10701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“Cat”</a:t>
            </a:r>
            <a:endParaRPr b="0" i="0" sz="3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8"/>
          <p:cNvSpPr/>
          <p:nvPr/>
        </p:nvSpPr>
        <p:spPr>
          <a:xfrm>
            <a:off x="4141500" y="3946300"/>
            <a:ext cx="980100" cy="18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5541975" y="3738550"/>
            <a:ext cx="10701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“Cat”</a:t>
            </a:r>
            <a:endParaRPr b="0" i="0" sz="3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685750" y="2620875"/>
            <a:ext cx="10701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</a:t>
            </a:r>
            <a:endParaRPr b="0" i="0" sz="3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7507250" y="2592875"/>
            <a:ext cx="13128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Labels</a:t>
            </a:r>
            <a:endParaRPr b="0" i="0" sz="3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>
            <a:off x="4141500" y="1710950"/>
            <a:ext cx="980100" cy="18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5541975" y="1503200"/>
            <a:ext cx="11751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“Bird”</a:t>
            </a:r>
            <a:endParaRPr b="0" i="0" sz="3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4141500" y="2800625"/>
            <a:ext cx="980100" cy="18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5541975" y="2592875"/>
            <a:ext cx="11751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“Bird”</a:t>
            </a:r>
            <a:endParaRPr b="0" i="0" sz="3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9"/>
          <p:cNvSpPr/>
          <p:nvPr/>
        </p:nvSpPr>
        <p:spPr>
          <a:xfrm>
            <a:off x="4141500" y="3946300"/>
            <a:ext cx="980100" cy="18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5541975" y="3738550"/>
            <a:ext cx="11751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“Bird”</a:t>
            </a:r>
            <a:endParaRPr b="0" i="0" sz="3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3">
            <a:alphaModFix/>
          </a:blip>
          <a:srcRect b="8158" l="12276" r="23518" t="8151"/>
          <a:stretch/>
        </p:blipFill>
        <p:spPr>
          <a:xfrm>
            <a:off x="2531925" y="1303900"/>
            <a:ext cx="1025825" cy="100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 rotWithShape="1">
          <a:blip r:embed="rId4">
            <a:alphaModFix/>
          </a:blip>
          <a:srcRect b="14170" l="36878" r="24540" t="-8457"/>
          <a:stretch/>
        </p:blipFill>
        <p:spPr>
          <a:xfrm>
            <a:off x="2531925" y="2393575"/>
            <a:ext cx="1025826" cy="100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 rotWithShape="1">
          <a:blip r:embed="rId5">
            <a:alphaModFix/>
          </a:blip>
          <a:srcRect b="20222" l="13840" r="31755" t="0"/>
          <a:stretch/>
        </p:blipFill>
        <p:spPr>
          <a:xfrm>
            <a:off x="2531925" y="3539250"/>
            <a:ext cx="1025826" cy="10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 txBox="1"/>
          <p:nvPr>
            <p:ph type="title"/>
          </p:nvPr>
        </p:nvSpPr>
        <p:spPr>
          <a:xfrm>
            <a:off x="311700" y="445025"/>
            <a:ext cx="795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Supervised Learning: Training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5453" y="1385887"/>
            <a:ext cx="3933096" cy="260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 txBox="1"/>
          <p:nvPr>
            <p:ph type="title"/>
          </p:nvPr>
        </p:nvSpPr>
        <p:spPr>
          <a:xfrm>
            <a:off x="311700" y="445025"/>
            <a:ext cx="795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Supervised Learning: Prediction</a:t>
            </a:r>
            <a:endParaRPr/>
          </a:p>
        </p:txBody>
      </p:sp>
      <p:sp>
        <p:nvSpPr>
          <p:cNvPr id="171" name="Google Shape;171;p20"/>
          <p:cNvSpPr txBox="1"/>
          <p:nvPr/>
        </p:nvSpPr>
        <p:spPr>
          <a:xfrm>
            <a:off x="3984450" y="4218825"/>
            <a:ext cx="11751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3111300" y="4218825"/>
            <a:ext cx="29214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Cat or Bird?</a:t>
            </a:r>
            <a:endParaRPr b="0" i="0" sz="3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https://mit.zoom.us/j/99610361734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https://mit.zoom.us/j/99610361734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Announcements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Supervised learning algorithms</a:t>
            </a:r>
            <a:endParaRPr/>
          </a:p>
        </p:txBody>
      </p:sp>
      <p:sp>
        <p:nvSpPr>
          <p:cNvPr id="180" name="Google Shape;180;p21"/>
          <p:cNvSpPr txBox="1"/>
          <p:nvPr>
            <p:ph idx="1" type="body"/>
          </p:nvPr>
        </p:nvSpPr>
        <p:spPr>
          <a:xfrm>
            <a:off x="311700" y="1152475"/>
            <a:ext cx="8520600" cy="3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There are many algorithms that can do this kind of thing!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Networks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Decision Trees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Regression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Vector Machine (SVM)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                 Group these by similarity...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 txBox="1"/>
          <p:nvPr>
            <p:ph type="title"/>
          </p:nvPr>
        </p:nvSpPr>
        <p:spPr>
          <a:xfrm>
            <a:off x="311700" y="445025"/>
            <a:ext cx="795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Unsupervised Learning</a:t>
            </a:r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b="2924" l="20260" r="25711" t="15381"/>
          <a:stretch/>
        </p:blipFill>
        <p:spPr>
          <a:xfrm>
            <a:off x="6044410" y="1458865"/>
            <a:ext cx="855844" cy="874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4">
            <a:alphaModFix/>
          </a:blip>
          <a:srcRect b="0" l="27735" r="24567" t="0"/>
          <a:stretch/>
        </p:blipFill>
        <p:spPr>
          <a:xfrm>
            <a:off x="4572001" y="2788520"/>
            <a:ext cx="855842" cy="874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5">
            <a:alphaModFix/>
          </a:blip>
          <a:srcRect b="23300" l="7899" r="41464" t="0"/>
          <a:stretch/>
        </p:blipFill>
        <p:spPr>
          <a:xfrm>
            <a:off x="7149466" y="3182764"/>
            <a:ext cx="855841" cy="874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6">
            <a:alphaModFix/>
          </a:blip>
          <a:srcRect b="8158" l="12276" r="23518" t="8151"/>
          <a:stretch/>
        </p:blipFill>
        <p:spPr>
          <a:xfrm>
            <a:off x="4809941" y="1671923"/>
            <a:ext cx="855835" cy="87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7">
            <a:alphaModFix/>
          </a:blip>
          <a:srcRect b="14170" l="36878" r="24540" t="-8457"/>
          <a:stretch/>
        </p:blipFill>
        <p:spPr>
          <a:xfrm>
            <a:off x="5939973" y="3609193"/>
            <a:ext cx="855837" cy="8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 rotWithShape="1">
          <a:blip r:embed="rId8">
            <a:alphaModFix/>
          </a:blip>
          <a:srcRect b="20222" l="13840" r="31755" t="0"/>
          <a:stretch/>
        </p:blipFill>
        <p:spPr>
          <a:xfrm>
            <a:off x="7407972" y="1796948"/>
            <a:ext cx="855837" cy="87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/>
          <p:nvPr/>
        </p:nvSpPr>
        <p:spPr>
          <a:xfrm>
            <a:off x="1619625" y="2041225"/>
            <a:ext cx="2238900" cy="2481600"/>
          </a:xfrm>
          <a:prstGeom prst="rect">
            <a:avLst/>
          </a:prstGeom>
          <a:noFill/>
          <a:ln cap="flat" cmpd="sng" w="38100">
            <a:solidFill>
              <a:srgbClr val="016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3"/>
          <p:cNvSpPr/>
          <p:nvPr/>
        </p:nvSpPr>
        <p:spPr>
          <a:xfrm>
            <a:off x="5285475" y="2041225"/>
            <a:ext cx="2238900" cy="2481600"/>
          </a:xfrm>
          <a:prstGeom prst="rect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3"/>
          <p:cNvSpPr txBox="1"/>
          <p:nvPr>
            <p:ph type="title"/>
          </p:nvPr>
        </p:nvSpPr>
        <p:spPr>
          <a:xfrm>
            <a:off x="311700" y="445025"/>
            <a:ext cx="795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Unsupervised Learning</a:t>
            </a:r>
            <a:endParaRPr/>
          </a:p>
        </p:txBody>
      </p:sp>
      <p:pic>
        <p:nvPicPr>
          <p:cNvPr id="200" name="Google Shape;200;p23"/>
          <p:cNvPicPr preferRelativeResize="0"/>
          <p:nvPr/>
        </p:nvPicPr>
        <p:blipFill rotWithShape="1">
          <a:blip r:embed="rId3">
            <a:alphaModFix/>
          </a:blip>
          <a:srcRect b="2924" l="20260" r="25711" t="15381"/>
          <a:stretch/>
        </p:blipFill>
        <p:spPr>
          <a:xfrm>
            <a:off x="2700385" y="2250190"/>
            <a:ext cx="855844" cy="874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 rotWithShape="1">
          <a:blip r:embed="rId4">
            <a:alphaModFix/>
          </a:blip>
          <a:srcRect b="0" l="27735" r="24567" t="0"/>
          <a:stretch/>
        </p:blipFill>
        <p:spPr>
          <a:xfrm>
            <a:off x="1731526" y="3004320"/>
            <a:ext cx="855842" cy="874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 rotWithShape="1">
          <a:blip r:embed="rId5">
            <a:alphaModFix/>
          </a:blip>
          <a:srcRect b="23300" l="7899" r="41464" t="0"/>
          <a:stretch/>
        </p:blipFill>
        <p:spPr>
          <a:xfrm>
            <a:off x="2844253" y="3236714"/>
            <a:ext cx="855841" cy="874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 rotWithShape="1">
          <a:blip r:embed="rId6">
            <a:alphaModFix/>
          </a:blip>
          <a:srcRect b="8158" l="12276" r="23518" t="8151"/>
          <a:stretch/>
        </p:blipFill>
        <p:spPr>
          <a:xfrm>
            <a:off x="5611316" y="2301373"/>
            <a:ext cx="855835" cy="874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 rotWithShape="1">
          <a:blip r:embed="rId7">
            <a:alphaModFix/>
          </a:blip>
          <a:srcRect b="14170" l="36878" r="24540" t="-8457"/>
          <a:stretch/>
        </p:blipFill>
        <p:spPr>
          <a:xfrm>
            <a:off x="5860123" y="3339418"/>
            <a:ext cx="855837" cy="8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8">
            <a:alphaModFix/>
          </a:blip>
          <a:srcRect b="20222" l="13840" r="31755" t="0"/>
          <a:stretch/>
        </p:blipFill>
        <p:spPr>
          <a:xfrm>
            <a:off x="6608722" y="2404186"/>
            <a:ext cx="855837" cy="87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/>
        </p:nvSpPr>
        <p:spPr>
          <a:xfrm>
            <a:off x="1964775" y="1222888"/>
            <a:ext cx="15486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 1</a:t>
            </a:r>
            <a:endParaRPr b="0" i="0" sz="3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5551425" y="1222875"/>
            <a:ext cx="17070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 2</a:t>
            </a:r>
            <a:endParaRPr b="0" i="0" sz="3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Unsupervised learning algorithms</a:t>
            </a:r>
            <a:endParaRPr/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311700" y="1152475"/>
            <a:ext cx="8520600" cy="3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 lot of clustering and general data analysis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k</a:t>
            </a:r>
            <a:r>
              <a:rPr lang="en"/>
              <a:t>-means clustering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k</a:t>
            </a:r>
            <a:r>
              <a:rPr lang="en"/>
              <a:t>-nearest neighbors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Expectation - Maximization Algorithm (EM)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about a Pokerbot?</a:t>
            </a:r>
            <a:endParaRPr/>
          </a:p>
        </p:txBody>
      </p:sp>
      <p:sp>
        <p:nvSpPr>
          <p:cNvPr id="219" name="Google Shape;219;p25"/>
          <p:cNvSpPr txBox="1"/>
          <p:nvPr>
            <p:ph idx="1" type="body"/>
          </p:nvPr>
        </p:nvSpPr>
        <p:spPr>
          <a:xfrm>
            <a:off x="311700" y="1152475"/>
            <a:ext cx="8520600" cy="3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We can certainly use techniques from supervised and unsupervised learning for River of Blood Hold’em: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 the strength of our cards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we should play on the Run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But we may benefit more from another machine learning area...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Reinforcement Learning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Reinforcement Learning (RL): an overview</a:t>
            </a:r>
            <a:endParaRPr/>
          </a:p>
        </p:txBody>
      </p:sp>
      <p:sp>
        <p:nvSpPr>
          <p:cNvPr id="230" name="Google Shape;23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</a:t>
            </a:r>
            <a:r>
              <a:rPr i="1" lang="en"/>
              <a:t>agent</a:t>
            </a:r>
            <a:r>
              <a:rPr lang="en"/>
              <a:t> takes </a:t>
            </a:r>
            <a:r>
              <a:rPr i="1" lang="en"/>
              <a:t>actions</a:t>
            </a:r>
            <a:r>
              <a:rPr lang="en"/>
              <a:t> to move between </a:t>
            </a:r>
            <a:r>
              <a:rPr i="1" lang="en"/>
              <a:t>states</a:t>
            </a:r>
            <a:r>
              <a:rPr lang="en"/>
              <a:t>, with the goal of maximizing </a:t>
            </a:r>
            <a:r>
              <a:rPr i="1" lang="en"/>
              <a:t>reward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agent has multiple attempts to learn an effective </a:t>
            </a:r>
            <a:r>
              <a:rPr i="1" lang="en"/>
              <a:t>policy</a:t>
            </a:r>
            <a:r>
              <a:rPr lang="en"/>
              <a:t> (strategy)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Examples: self-driving cars, robotics, poker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Poker framework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Reward: chips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States: the different betting rounds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Decisions: Check, Call, Raise, Fold, etc.</a:t>
            </a:r>
            <a:endParaRPr/>
          </a:p>
        </p:txBody>
      </p:sp>
      <p:pic>
        <p:nvPicPr>
          <p:cNvPr id="231" name="Google Shape;23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4675" y="2827600"/>
            <a:ext cx="2699150" cy="186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Successes</a:t>
            </a:r>
            <a:endParaRPr/>
          </a:p>
        </p:txBody>
      </p:sp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AlphaZero: trained entirely from self-play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Beat best-in-world chess engine starting from only the rules of the game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DeepMind “parkour” paper: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Inputs: terrain map, joint angles, angular velocities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Reward: forward progress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AlphaZero: from zero to mastery in four hours</a:t>
            </a:r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152475"/>
            <a:ext cx="8520600" cy="3714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Parkour</a:t>
            </a:r>
            <a:endParaRPr/>
          </a:p>
        </p:txBody>
      </p:sp>
      <p:pic>
        <p:nvPicPr>
          <p:cNvPr descr="Link to paper: https://arxiv.org/abs/1707.02286" id="249" name="Google Shape;249;p30" title="Emergence of Locomotion Behaviours in Rich Environments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6000" y="114617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0"/>
          <p:cNvSpPr txBox="1"/>
          <p:nvPr/>
        </p:nvSpPr>
        <p:spPr>
          <a:xfrm>
            <a:off x="0" y="762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"/>
          <p:cNvSpPr txBox="1"/>
          <p:nvPr>
            <p:ph type="title"/>
          </p:nvPr>
        </p:nvSpPr>
        <p:spPr>
          <a:xfrm>
            <a:off x="490250" y="450150"/>
            <a:ext cx="80892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Final Tournament &amp; Sponsor Networking: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Friday, February 3rd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 to train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Sensitive to parameters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Escaping local optima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Sample inefficient</a:t>
            </a:r>
            <a:endParaRPr/>
          </a:p>
        </p:txBody>
      </p:sp>
      <p:pic>
        <p:nvPicPr>
          <p:cNvPr descr="This shows the effect of different training parameters on the gait learned by Cheetah" id="256" name="Google Shape;256;p31" title="DDPG Parameter Tuning - Half Cheetah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0325" y="1462275"/>
            <a:ext cx="3939925" cy="2954937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Why don’t we all use reinforcement learning?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5000</a:t>
            </a:r>
            <a:endParaRPr/>
          </a:p>
        </p:txBody>
      </p:sp>
      <p:sp>
        <p:nvSpPr>
          <p:cNvPr id="263" name="Google Shape;263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Number of processors needed to generate self-play games for AlphaZero’s training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6400</a:t>
            </a:r>
            <a:endParaRPr/>
          </a:p>
        </p:txBody>
      </p:sp>
      <p:sp>
        <p:nvSpPr>
          <p:cNvPr id="269" name="Google Shape;269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Number of CPU-hours needed to train DeepMind Parkour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Struggles with multi-agent scenarios</a:t>
            </a:r>
            <a:endParaRPr/>
          </a:p>
        </p:txBody>
      </p:sp>
      <p:sp>
        <p:nvSpPr>
          <p:cNvPr id="275" name="Google Shape;27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chess, if bot1 loses to bot2 and bot2 loses to bot3, then there is a good chance that bot3 is the strongest chess player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Gives a clear route to </a:t>
            </a:r>
            <a:r>
              <a:rPr i="1" lang="en"/>
              <a:t>iterated improvement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far from guaranteed in poker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Return to rock-paper-scissors</a:t>
            </a:r>
            <a:endParaRPr/>
          </a:p>
        </p:txBody>
      </p:sp>
      <p:sp>
        <p:nvSpPr>
          <p:cNvPr id="281" name="Google Shape;281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two reinforcement learning agents are trained against each other, they get very good at beating </a:t>
            </a:r>
            <a:r>
              <a:rPr i="1" lang="en"/>
              <a:t>each other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Risk of getting caught in a </a:t>
            </a:r>
            <a:r>
              <a:rPr i="1" lang="en"/>
              <a:t>policy cycle</a:t>
            </a:r>
            <a:r>
              <a:rPr lang="en"/>
              <a:t> without making meaningful improvements to performance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Hero: rock </a:t>
            </a:r>
            <a:r>
              <a:rPr lang="en">
                <a:solidFill>
                  <a:schemeClr val="lt1"/>
                </a:solidFill>
              </a:rPr>
              <a:t>⟶</a:t>
            </a:r>
            <a:r>
              <a:rPr lang="en"/>
              <a:t> villain: paper </a:t>
            </a:r>
            <a:r>
              <a:rPr lang="en">
                <a:solidFill>
                  <a:schemeClr val="lt1"/>
                </a:solidFill>
              </a:rPr>
              <a:t>⟶</a:t>
            </a:r>
            <a:r>
              <a:rPr lang="en"/>
              <a:t> hero: scissors </a:t>
            </a:r>
            <a:r>
              <a:rPr lang="en">
                <a:solidFill>
                  <a:schemeClr val="lt1"/>
                </a:solidFill>
              </a:rPr>
              <a:t>⟶</a:t>
            </a:r>
            <a:r>
              <a:rPr lang="en"/>
              <a:t> villain: rock </a:t>
            </a:r>
            <a:r>
              <a:rPr lang="en">
                <a:solidFill>
                  <a:schemeClr val="lt1"/>
                </a:solidFill>
              </a:rPr>
              <a:t>⟶</a:t>
            </a:r>
            <a:br>
              <a:rPr lang="en"/>
            </a:br>
            <a:r>
              <a:rPr lang="en"/>
              <a:t>hero: paper </a:t>
            </a:r>
            <a:r>
              <a:rPr lang="en">
                <a:solidFill>
                  <a:schemeClr val="lt1"/>
                </a:solidFill>
              </a:rPr>
              <a:t>⟶</a:t>
            </a:r>
            <a:r>
              <a:rPr lang="en"/>
              <a:t> villain: scissors </a:t>
            </a:r>
            <a:r>
              <a:rPr lang="en">
                <a:solidFill>
                  <a:schemeClr val="lt1"/>
                </a:solidFill>
              </a:rPr>
              <a:t>⟶</a:t>
            </a:r>
            <a:r>
              <a:rPr lang="en"/>
              <a:t> hero: rock…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Cycles are predictable, which is undesirable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to reward?</a:t>
            </a:r>
            <a:endParaRPr/>
          </a:p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Designing a good reward function is hard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poker, the job is done for us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Example: reinforcement-learning Tetris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Misbuilt reward function led to the agent to pause the game when it was about to lose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Suppose we’ve considered all the warnings…</a:t>
            </a:r>
            <a:endParaRPr/>
          </a:p>
        </p:txBody>
      </p:sp>
      <p:sp>
        <p:nvSpPr>
          <p:cNvPr id="293" name="Google Shape;29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Well-crafted reward function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Clear goal in mind for our policy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Sufficient compute resources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Handling multi-agent scenarios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train our policy?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Q-learning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Q-learning intuition</a:t>
            </a:r>
            <a:endParaRPr/>
          </a:p>
        </p:txBody>
      </p:sp>
      <p:sp>
        <p:nvSpPr>
          <p:cNvPr id="304" name="Google Shape;304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Let’s return to thinking of poker as a multi-step process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Extensive form instead of matrix form in the game theory lecture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Q-learning is a sample-based, one-agent way to tabulate </a:t>
            </a:r>
            <a:r>
              <a:rPr i="1" lang="en"/>
              <a:t>the game states</a:t>
            </a:r>
            <a:r>
              <a:rPr lang="en"/>
              <a:t> of this process and </a:t>
            </a:r>
            <a:r>
              <a:rPr i="1" lang="en"/>
              <a:t>the quality of each action</a:t>
            </a:r>
            <a:r>
              <a:rPr lang="en"/>
              <a:t> we could take in any given game state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Q-table</a:t>
            </a:r>
            <a:endParaRPr/>
          </a:p>
        </p:txBody>
      </p:sp>
      <p:pic>
        <p:nvPicPr>
          <p:cNvPr id="310" name="Google Shape;3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4000" y="230113"/>
            <a:ext cx="4609520" cy="46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fac9ea1e55_0_133"/>
          <p:cNvSpPr txBox="1"/>
          <p:nvPr>
            <p:ph type="title"/>
          </p:nvPr>
        </p:nvSpPr>
        <p:spPr>
          <a:xfrm>
            <a:off x="490250" y="450150"/>
            <a:ext cx="80892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</p:txBody>
      </p:sp>
      <p:pic>
        <p:nvPicPr>
          <p:cNvPr id="66" name="Google Shape;66;g1fac9ea1e55_0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189" y="526350"/>
            <a:ext cx="2109324" cy="40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Update rule</a:t>
            </a:r>
            <a:endParaRPr/>
          </a:p>
        </p:txBody>
      </p:sp>
      <p:pic>
        <p:nvPicPr>
          <p:cNvPr id="316" name="Google Shape;31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52858"/>
            <a:ext cx="9143999" cy="1437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The upsides of Q-learning</a:t>
            </a:r>
            <a:endParaRPr/>
          </a:p>
        </p:txBody>
      </p:sp>
      <p:sp>
        <p:nvSpPr>
          <p:cNvPr id="322" name="Google Shape;322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General</a:t>
            </a:r>
            <a:r>
              <a:rPr lang="en"/>
              <a:t>: Q-learning can learn a policy to maximize final reward even if rewards happen incrementally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Simple and intuitive</a:t>
            </a:r>
            <a:r>
              <a:rPr lang="en"/>
              <a:t>: we repeatedly play games, and we take the deterministic action with the highest quality (do what worked well in the past)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Theoretically sound</a:t>
            </a:r>
            <a:r>
              <a:rPr lang="en"/>
              <a:t>: for any finite Markov decision process, Q-learning finds a policy that maximizes expected reward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Finite Markov decision process?</a:t>
            </a:r>
            <a:endParaRPr/>
          </a:p>
        </p:txBody>
      </p:sp>
      <p:sp>
        <p:nvSpPr>
          <p:cNvPr id="328" name="Google Shape;328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Perfect information games: chess, Go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Video games: Tetris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Games with randomness: Monopoly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Partial observability</a:t>
            </a:r>
            <a:endParaRPr/>
          </a:p>
        </p:txBody>
      </p:sp>
      <p:sp>
        <p:nvSpPr>
          <p:cNvPr id="334" name="Google Shape;33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Ordinary Q-learning is not guaranteed to work for imperfect information games: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Poker against an opponent with a fixed strategy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Trading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Liar’s dice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More downsides</a:t>
            </a:r>
            <a:endParaRPr/>
          </a:p>
        </p:txBody>
      </p:sp>
      <p:sp>
        <p:nvSpPr>
          <p:cNvPr id="340" name="Google Shape;34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Slow to converge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Prone to getting stuck in local optima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Intractable if the state space is too large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 we do?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neural networks as an approximation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specialized algorithm for large, imperfect information games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Counterfactual Regret Minimization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(CFR)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Regret-matching</a:t>
            </a:r>
            <a:endParaRPr/>
          </a:p>
        </p:txBody>
      </p:sp>
      <p:sp>
        <p:nvSpPr>
          <p:cNvPr id="351" name="Google Shape;35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RPS: We play rock, opponent plays paper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Regrets: 0 for rock, +1 for paper, +2 for scissors ⟶ (0, 1, 2)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Mixed strategy: (r=0, p=1/3, s=2/3), opponent plays scissors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Value: -1/3 for our mixed strategy, 1 for rock, -1 for paper, 0 for scissors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New regrets: (4/3, -2/3, 1/3), new cumulative regrets: (4/3, 1/3, 7/3)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New mixed strategy: (r=1/3, p=1/12, s=7/12)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New </a:t>
            </a:r>
            <a:r>
              <a:rPr i="1" lang="en"/>
              <a:t>average</a:t>
            </a:r>
            <a:r>
              <a:rPr lang="en"/>
              <a:t> strategy: (r=1/6, p=5/24, s=5/8)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Averaging our regret-matching strategy</a:t>
            </a:r>
            <a:endParaRPr/>
          </a:p>
        </p:txBody>
      </p:sp>
      <p:sp>
        <p:nvSpPr>
          <p:cNvPr id="357" name="Google Shape;35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Compute a mixed strategy for each player by matching </a:t>
            </a:r>
            <a:r>
              <a:rPr i="1" lang="en"/>
              <a:t>cumulative</a:t>
            </a:r>
            <a:r>
              <a:rPr lang="en"/>
              <a:t> regrets. (If all cumulative regrets for a player are non-positive, use a random strategy.) 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 each player’s action by sampling from their strategy.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Update cumulative regrets.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Repeat T times.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Return the </a:t>
            </a:r>
            <a:r>
              <a:rPr i="1" lang="en"/>
              <a:t>average</a:t>
            </a:r>
            <a:r>
              <a:rPr lang="en"/>
              <a:t> mixed strategy across the T iterations.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Counterfactual regret</a:t>
            </a:r>
            <a:endParaRPr/>
          </a:p>
        </p:txBody>
      </p:sp>
      <p:sp>
        <p:nvSpPr>
          <p:cNvPr id="363" name="Google Shape;36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Instead of matching regret, we match </a:t>
            </a:r>
            <a:r>
              <a:rPr i="1" lang="en"/>
              <a:t>counterfactual</a:t>
            </a:r>
            <a:r>
              <a:rPr lang="en"/>
              <a:t> </a:t>
            </a:r>
            <a:r>
              <a:rPr i="1" lang="en"/>
              <a:t>regret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a node n, counterfactual regret answers the question: what would n’s value change to if I picked some pure action a?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Value for a node n: values of n’s children multiplied by the corresponding action probabilities (according to n’s counterfactual regret-matching strategy)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Goal: regret-matching algorithm on the game tree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Monte Carlo CFR algorithm</a:t>
            </a:r>
            <a:endParaRPr/>
          </a:p>
        </p:txBody>
      </p:sp>
      <p:sp>
        <p:nvSpPr>
          <p:cNvPr id="369" name="Google Shape;36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Fix all random actions for a game.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Construct an entire game tree given the fixed random actions and each players’ regret-matching strategies. Each node is weighted by its likelihood under the players’ strategies. (Randomness is weighted implicitly by the first step.)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Compute counterfactual regrets at each node.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Run regret-matching to get new mixed strategies for each player.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At the end, use the </a:t>
            </a:r>
            <a:r>
              <a:rPr i="1" lang="en"/>
              <a:t>average</a:t>
            </a:r>
            <a:r>
              <a:rPr lang="en"/>
              <a:t> strategy to play poker.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fac9ea1e55_0_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Tournament 2</a:t>
            </a:r>
            <a:endParaRPr sz="3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Problems and extensions</a:t>
            </a:r>
            <a:endParaRPr/>
          </a:p>
        </p:txBody>
      </p:sp>
      <p:sp>
        <p:nvSpPr>
          <p:cNvPr id="375" name="Google Shape;375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bucketing problem: how can we reduce the size of the game tree?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 size limits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Extensions: CFR+, linear strategy weighting, external sampling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http://modelai.gettysburg.edu/2013/cfr/index.html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Neural Networks</a:t>
            </a:r>
            <a:endParaRPr/>
          </a:p>
        </p:txBody>
      </p:sp>
      <p:sp>
        <p:nvSpPr>
          <p:cNvPr id="381" name="Google Shape;381;p52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is a neural network?</a:t>
            </a:r>
            <a:endParaRPr/>
          </a:p>
        </p:txBody>
      </p:sp>
      <p:sp>
        <p:nvSpPr>
          <p:cNvPr id="387" name="Google Shape;38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Multilayer perceptron?</a:t>
            </a:r>
            <a:endParaRPr/>
          </a:p>
        </p:txBody>
      </p:sp>
      <p:pic>
        <p:nvPicPr>
          <p:cNvPr id="388" name="Google Shape;388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075" y="1725575"/>
            <a:ext cx="5572099" cy="313432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is a neural network?</a:t>
            </a:r>
            <a:endParaRPr/>
          </a:p>
        </p:txBody>
      </p:sp>
      <p:sp>
        <p:nvSpPr>
          <p:cNvPr id="395" name="Google Shape;39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Multilayer perceptron?</a:t>
            </a:r>
            <a:endParaRPr/>
          </a:p>
        </p:txBody>
      </p:sp>
      <p:pic>
        <p:nvPicPr>
          <p:cNvPr id="396" name="Google Shape;39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075" y="1725575"/>
            <a:ext cx="5572099" cy="313432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4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4"/>
          <p:cNvSpPr/>
          <p:nvPr/>
        </p:nvSpPr>
        <p:spPr>
          <a:xfrm>
            <a:off x="2205325" y="2183363"/>
            <a:ext cx="2451600" cy="2444400"/>
          </a:xfrm>
          <a:prstGeom prst="noSmoking">
            <a:avLst>
              <a:gd fmla="val 18750" name="adj"/>
            </a:avLst>
          </a:prstGeom>
          <a:solidFill>
            <a:srgbClr val="FFFFFF"/>
          </a:solidFill>
          <a:ln cap="flat" cmpd="sng" w="9525">
            <a:solidFill>
              <a:srgbClr val="000E1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Yes, but…</a:t>
            </a:r>
            <a:endParaRPr/>
          </a:p>
        </p:txBody>
      </p:sp>
      <p:sp>
        <p:nvSpPr>
          <p:cNvPr id="404" name="Google Shape;404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more practical way to think of neural networks is as one of the most empirically successful ways to </a:t>
            </a:r>
            <a:r>
              <a:rPr i="1" lang="en"/>
              <a:t>approximate a function</a:t>
            </a:r>
            <a:r>
              <a:rPr lang="en"/>
              <a:t> based on a </a:t>
            </a:r>
            <a:r>
              <a:rPr i="1" lang="en"/>
              <a:t>limited number of input-output pairs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come in many shapes and sizes, with bigger networks being more expressive, i.e. better able to approximate complicated functions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makes them successful?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Ability to generalize to unseen data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uses neural nets?</a:t>
            </a:r>
            <a:endParaRPr/>
          </a:p>
        </p:txBody>
      </p:sp>
      <p:sp>
        <p:nvSpPr>
          <p:cNvPr id="410" name="Google Shape;410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Image and speech recognition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Recommender systems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AlphaZero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DeepMind parkour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Q-table is a function that we can approximate: deep Q-learning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DeepStack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Neural networks and poker</a:t>
            </a:r>
            <a:endParaRPr/>
          </a:p>
        </p:txBody>
      </p:sp>
      <p:sp>
        <p:nvSpPr>
          <p:cNvPr id="416" name="Google Shape;416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Lots of functions could be worth approximating: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 state ⟶ strategy (distribution over actions)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Private cards and board cards </a:t>
            </a:r>
            <a:r>
              <a:rPr lang="en">
                <a:solidFill>
                  <a:schemeClr val="lt1"/>
                </a:solidFill>
              </a:rPr>
              <a:t>⟶ </a:t>
            </a:r>
            <a:r>
              <a:rPr lang="en"/>
              <a:t>final hand strength curve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Starting cards </a:t>
            </a:r>
            <a:r>
              <a:rPr lang="en">
                <a:solidFill>
                  <a:schemeClr val="lt1"/>
                </a:solidFill>
              </a:rPr>
              <a:t>⟶</a:t>
            </a:r>
            <a:r>
              <a:rPr lang="en"/>
              <a:t> best Blotto allocation</a:t>
            </a:r>
            <a:br>
              <a:rPr lang="en"/>
            </a:b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Game state </a:t>
            </a:r>
            <a:r>
              <a:rPr lang="en">
                <a:solidFill>
                  <a:schemeClr val="lt1"/>
                </a:solidFill>
              </a:rPr>
              <a:t>⟶ CFR</a:t>
            </a:r>
            <a:r>
              <a:rPr lang="en"/>
              <a:t> bucket</a:t>
            </a:r>
            <a:endParaRPr/>
          </a:p>
        </p:txBody>
      </p:sp>
      <p:pic>
        <p:nvPicPr>
          <p:cNvPr id="417" name="Google Shape;41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7474" y="3148154"/>
            <a:ext cx="2183098" cy="1686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Proceed with caution </a:t>
            </a:r>
            <a:endParaRPr/>
          </a:p>
        </p:txBody>
      </p:sp>
      <p:sp>
        <p:nvSpPr>
          <p:cNvPr id="423" name="Google Shape;423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Central problem: how do I train?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Need high-quality input-output pairs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If I take samples from the scrimmage server, then I am approximating my opponents, which makes it less likely that I’ll beat them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If my samples are against a fixed strategy, then I will learn how to beat that one strategy but not how to play poker well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If I play two neural nets against each other, then who knows if they will converge or get caught in cyclic behavior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CFR Tic Tac Toe</a:t>
            </a:r>
            <a:endParaRPr sz="3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fac9ea1e55_0_1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Giveaway Winners!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fac9ea1e55_0_8"/>
          <p:cNvSpPr txBox="1"/>
          <p:nvPr>
            <p:ph type="title"/>
          </p:nvPr>
        </p:nvSpPr>
        <p:spPr>
          <a:xfrm>
            <a:off x="490250" y="450150"/>
            <a:ext cx="84444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WINNER: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Calling Station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Giveaway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/>
          <p:nvPr>
            <p:ph type="title"/>
          </p:nvPr>
        </p:nvSpPr>
        <p:spPr>
          <a:xfrm>
            <a:off x="490250" y="450150"/>
            <a:ext cx="7629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5th submission wins!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pkr.bot/raffle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2" name="Google Shape;92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Learning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Reinforcement learning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Goals and fundamental challenges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Q-learning</a:t>
            </a:r>
            <a:endParaRPr/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CFR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networks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CFR bot with Tic Tac Toe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kerbot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